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7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8.xml" ContentType="application/vnd.openxmlformats-officedocument.presentationml.notesSlide+xml"/>
  <Override PartName="/ppt/embeddings/oleObject5.bin" ContentType="application/vnd.openxmlformats-officedocument.oleObject"/>
  <Override PartName="/ppt/notesSlides/notesSlide9.xml" ContentType="application/vnd.openxmlformats-officedocument.presentationml.notesSlide+xml"/>
  <Override PartName="/ppt/embeddings/oleObject6.bin" ContentType="application/vnd.openxmlformats-officedocument.oleObject"/>
  <Override PartName="/ppt/notesSlides/notesSlide10.xml" ContentType="application/vnd.openxmlformats-officedocument.presentationml.notesSlide+xml"/>
  <Override PartName="/ppt/embeddings/oleObject7.bin" ContentType="application/vnd.openxmlformats-officedocument.oleObject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9" r:id="rId4"/>
    <p:sldId id="269" r:id="rId5"/>
    <p:sldId id="271" r:id="rId6"/>
    <p:sldId id="270" r:id="rId7"/>
    <p:sldId id="273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65" r:id="rId17"/>
    <p:sldId id="267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5" d="100"/>
          <a:sy n="35" d="100"/>
        </p:scale>
        <p:origin x="-235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416CE-5C6B-6245-BB2F-53DBE355D32A}" type="datetimeFigureOut">
              <a:rPr lang="en-US" smtClean="0"/>
              <a:t>9/13/12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6FB41-6F1A-FD41-A56E-C6BAA3382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6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743FA-8CB6-4E0F-9357-B8D19D535C0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Question 5 number 15b page 174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743FA-8CB6-4E0F-9357-B8D19D535C0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Exercise 5d # 1 page 168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743FA-8CB6-4E0F-9357-B8D19D535C0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Exercise 5d # 3 page 168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743FA-8CB6-4E0F-9357-B8D19D535C0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Exercise 5d # 3 page 168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743FA-8CB6-4E0F-9357-B8D19D535C0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743FA-8CB6-4E0F-9357-B8D19D535C0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743FA-8CB6-4E0F-9357-B8D19D535C0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743FA-8CB6-4E0F-9357-B8D19D535C0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743FA-8CB6-4E0F-9357-B8D19D535C0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743FA-8CB6-4E0F-9357-B8D19D535C0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743FA-8CB6-4E0F-9357-B8D19D535C0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22619F4-37DC-1F4B-9718-792197EF09BF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F562713-73B5-D64B-8AEE-A04AA9548CFB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220EBDA-1107-A442-9CD8-755EA0A9464E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CF6C82D-449C-9841-B5AC-2B63387462ED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Question 5 number 15b page 174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743FA-8CB6-4E0F-9357-B8D19D535C0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4100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2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3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4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5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6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7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8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19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98438"/>
            <a:ext cx="7772400" cy="2286000"/>
          </a:xfrm>
        </p:spPr>
        <p:txBody>
          <a:bodyPr anchor="b">
            <a:spAutoFit/>
          </a:bodyPr>
          <a:lstStyle>
            <a:lvl1pPr>
              <a:defRPr sz="72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charset="0"/>
              <a:buNone/>
              <a:defRPr sz="4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7470780-4AA2-5547-B9A6-79EAE89E1B0B}" type="datetimeFigureOut">
              <a:rPr lang="en-US" smtClean="0"/>
              <a:t>9/13/12</a:t>
            </a:fld>
            <a:endParaRPr lang="en-US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5F0D24B-6CD3-4C4B-880B-C9C094583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470780-4AA2-5547-B9A6-79EAE89E1B0B}" type="datetimeFigureOut">
              <a:rPr lang="en-US" smtClean="0"/>
              <a:t>9/13/12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0D24B-6CD3-4C4B-880B-C9C094583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04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470780-4AA2-5547-B9A6-79EAE89E1B0B}" type="datetimeFigureOut">
              <a:rPr lang="en-US" smtClean="0"/>
              <a:t>9/13/12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0D24B-6CD3-4C4B-880B-C9C094583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54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35563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35563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7470780-4AA2-5547-B9A6-79EAE89E1B0B}" type="datetimeFigureOut">
              <a:rPr lang="en-US" smtClean="0"/>
              <a:t>9/13/12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5F0D24B-6CD3-4C4B-880B-C9C094583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48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470780-4AA2-5547-B9A6-79EAE89E1B0B}" type="datetimeFigureOut">
              <a:rPr lang="en-US" smtClean="0"/>
              <a:t>9/13/12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0D24B-6CD3-4C4B-880B-C9C094583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470780-4AA2-5547-B9A6-79EAE89E1B0B}" type="datetimeFigureOut">
              <a:rPr lang="en-US" smtClean="0"/>
              <a:t>9/13/12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0D24B-6CD3-4C4B-880B-C9C094583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79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470780-4AA2-5547-B9A6-79EAE89E1B0B}" type="datetimeFigureOut">
              <a:rPr lang="en-US" smtClean="0"/>
              <a:t>9/13/12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0D24B-6CD3-4C4B-880B-C9C094583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30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470780-4AA2-5547-B9A6-79EAE89E1B0B}" type="datetimeFigureOut">
              <a:rPr lang="en-US" smtClean="0"/>
              <a:t>9/13/12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0D24B-6CD3-4C4B-880B-C9C094583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397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470780-4AA2-5547-B9A6-79EAE89E1B0B}" type="datetimeFigureOut">
              <a:rPr lang="en-US" smtClean="0"/>
              <a:t>9/13/12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0D24B-6CD3-4C4B-880B-C9C094583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60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470780-4AA2-5547-B9A6-79EAE89E1B0B}" type="datetimeFigureOut">
              <a:rPr lang="en-US" smtClean="0"/>
              <a:t>9/13/12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0D24B-6CD3-4C4B-880B-C9C094583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49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470780-4AA2-5547-B9A6-79EAE89E1B0B}" type="datetimeFigureOut">
              <a:rPr lang="en-US" smtClean="0"/>
              <a:t>9/13/12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0D24B-6CD3-4C4B-880B-C9C094583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096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470780-4AA2-5547-B9A6-79EAE89E1B0B}" type="datetimeFigureOut">
              <a:rPr lang="en-US" smtClean="0"/>
              <a:t>9/13/12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0D24B-6CD3-4C4B-880B-C9C094583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20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3076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95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37470780-4AA2-5547-B9A6-79EAE89E1B0B}" type="datetimeFigureOut">
              <a:rPr lang="en-US" smtClean="0"/>
              <a:t>9/13/12</a:t>
            </a:fld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E5F0D24B-6CD3-4C4B-880B-C9C094583F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charset="0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5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6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7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3.e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862322"/>
          </a:xfrm>
        </p:spPr>
        <p:txBody>
          <a:bodyPr/>
          <a:lstStyle/>
          <a:p>
            <a:pPr algn="ctr"/>
            <a:r>
              <a:rPr lang="en-US" sz="6000" dirty="0" smtClean="0"/>
              <a:t>Mixed Review </a:t>
            </a:r>
            <a:br>
              <a:rPr lang="en-US" sz="6000" dirty="0" smtClean="0"/>
            </a:br>
            <a:r>
              <a:rPr lang="en-US" sz="6000" dirty="0" smtClean="0"/>
              <a:t>Substitution and Elimination Methods</a:t>
            </a:r>
            <a:endParaRPr lang="en-US" sz="6000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Long Test # 2 – Sept. 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434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eaLnBrk="1" hangingPunct="1">
              <a:defRPr/>
            </a:pPr>
            <a:r>
              <a:rPr kumimoji="0" lang="en-US" smtClean="0"/>
              <a:t>Solve by Elimination method.</a:t>
            </a:r>
          </a:p>
        </p:txBody>
      </p:sp>
      <p:graphicFrame>
        <p:nvGraphicFramePr>
          <p:cNvPr id="45058" name="Object 6"/>
          <p:cNvGraphicFramePr>
            <a:graphicFrameLocks noChangeAspect="1"/>
          </p:cNvGraphicFramePr>
          <p:nvPr/>
        </p:nvGraphicFramePr>
        <p:xfrm>
          <a:off x="5105400" y="1981200"/>
          <a:ext cx="2838450" cy="283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Equation" r:id="rId4" imgW="787400" imgH="787400" progId="Equation.3">
                  <p:embed/>
                </p:oleObj>
              </mc:Choice>
              <mc:Fallback>
                <p:oleObj name="Equation" r:id="rId4" imgW="787400" imgH="787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981200"/>
                        <a:ext cx="2838450" cy="283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1178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0632" y="367082"/>
            <a:ext cx="75535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Find two numbers whose sum is 67 and whose difference is 3.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10632" y="1733198"/>
            <a:ext cx="68862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Let x be the greater number and y be the smaller number.</a:t>
            </a:r>
            <a:endParaRPr lang="en-US" sz="32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355068"/>
              </p:ext>
            </p:extLst>
          </p:nvPr>
        </p:nvGraphicFramePr>
        <p:xfrm>
          <a:off x="3534799" y="3092675"/>
          <a:ext cx="2411060" cy="1621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Equation" r:id="rId4" imgW="698500" imgH="469900" progId="Equation.3">
                  <p:embed/>
                </p:oleObj>
              </mc:Choice>
              <mc:Fallback>
                <p:oleObj name="Equation" r:id="rId4" imgW="6985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34799" y="3092675"/>
                        <a:ext cx="2411060" cy="162198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8708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0632" y="367082"/>
            <a:ext cx="7553589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The sum of two numbers is 20. Their difference is 6. What are the numbers?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10632" y="2015457"/>
            <a:ext cx="68862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Let x be the greater number and y be the smaller number.</a:t>
            </a:r>
            <a:endParaRPr lang="en-US" sz="32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8752478"/>
              </p:ext>
            </p:extLst>
          </p:nvPr>
        </p:nvGraphicFramePr>
        <p:xfrm>
          <a:off x="3513138" y="3092450"/>
          <a:ext cx="2454275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" name="Equation" r:id="rId4" imgW="711200" imgH="469900" progId="Equation.3">
                  <p:embed/>
                </p:oleObj>
              </mc:Choice>
              <mc:Fallback>
                <p:oleObj name="Equation" r:id="rId4" imgW="7112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13138" y="3092450"/>
                        <a:ext cx="2454275" cy="16224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5247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0632" y="300279"/>
            <a:ext cx="755358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smtClean="0"/>
              <a:t>Try This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8221" y="1405734"/>
            <a:ext cx="7366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Find two numbers whose sum is 138 and whose difference is 88.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94642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0632" y="300279"/>
            <a:ext cx="755358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smtClean="0"/>
              <a:t>Try This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0632" y="1347322"/>
            <a:ext cx="788563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The sum of two numbers is 36 and their difference is 9. Find the two numbers.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278148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0632" y="300279"/>
            <a:ext cx="755358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smtClean="0"/>
              <a:t>Try This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0632" y="1347322"/>
            <a:ext cx="788563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The sum of two numbers is 36 and their difference is 9. Find the two numbers.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44378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0411" y="207947"/>
            <a:ext cx="6876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Video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404549" y="873521"/>
            <a:ext cx="7272871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b="1" dirty="0" smtClean="0"/>
              <a:t>Introduce yourselves (first names only).</a:t>
            </a:r>
          </a:p>
          <a:p>
            <a:pPr marL="342900" indent="-342900">
              <a:buAutoNum type="arabicPeriod"/>
            </a:pPr>
            <a:r>
              <a:rPr lang="en-US" sz="2400" b="1" dirty="0" smtClean="0"/>
              <a:t>Read the problem from the writing on your whiteboard.</a:t>
            </a:r>
          </a:p>
          <a:p>
            <a:pPr marL="342900" indent="-342900">
              <a:buAutoNum type="arabicPeriod"/>
            </a:pPr>
            <a:r>
              <a:rPr lang="en-US" sz="2400" b="1" dirty="0" smtClean="0"/>
              <a:t>Explain the solution that you have written out on your whiteboard.</a:t>
            </a:r>
          </a:p>
          <a:p>
            <a:pPr marL="342900" indent="-342900">
              <a:buAutoNum type="arabicPeriod"/>
            </a:pPr>
            <a:r>
              <a:rPr lang="en-US" sz="2400" b="1" dirty="0" smtClean="0"/>
              <a:t>Thank the audience for their time and to have a good day.</a:t>
            </a:r>
          </a:p>
          <a:p>
            <a:endParaRPr lang="en-US" sz="2400" b="1" dirty="0"/>
          </a:p>
          <a:p>
            <a:pPr marL="342900" indent="-342900">
              <a:buAutoNum type="arabicPeriod"/>
            </a:pPr>
            <a:endParaRPr lang="en-US" sz="2400" b="1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b="1" dirty="0"/>
              <a:t>Once you are finished with your presentation, </a:t>
            </a:r>
            <a:r>
              <a:rPr lang="en-US" sz="2400" b="1" dirty="0" smtClean="0"/>
              <a:t>upload the video in You Tube and send me the link when you reply in our Discussion Board at the Weebly website. 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</a:t>
            </a:r>
            <a:endParaRPr lang="en-US" b="1" dirty="0" smtClean="0"/>
          </a:p>
          <a:p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62871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4549" y="242699"/>
            <a:ext cx="6876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SELF-ASSESSMENT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404549" y="890016"/>
            <a:ext cx="7272871" cy="5724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/>
          </a:p>
          <a:p>
            <a:pPr marL="342900" indent="-342900">
              <a:buAutoNum type="arabicPeriod"/>
            </a:pPr>
            <a:endParaRPr lang="en-US" b="1" dirty="0" smtClean="0"/>
          </a:p>
          <a:p>
            <a:r>
              <a:rPr lang="en-US" sz="3600" b="1" dirty="0" smtClean="0"/>
              <a:t>Go the the Class Website</a:t>
            </a:r>
            <a:r>
              <a:rPr lang="en-US" sz="3600" b="1" dirty="0"/>
              <a:t> </a:t>
            </a:r>
            <a:r>
              <a:rPr lang="en-US" sz="3600" b="1" dirty="0" smtClean="0"/>
              <a:t>at Weebly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Answer the question in the Discussion Board.</a:t>
            </a:r>
          </a:p>
          <a:p>
            <a:endParaRPr lang="en-US" sz="3600" b="1" dirty="0"/>
          </a:p>
          <a:p>
            <a:r>
              <a:rPr lang="en-US" sz="3600" b="1" dirty="0" smtClean="0"/>
              <a:t>Don’t forget to use your First Name &amp; Last Initial only. </a:t>
            </a:r>
          </a:p>
          <a:p>
            <a:r>
              <a:rPr lang="en-US" sz="3600" b="1" dirty="0" smtClean="0"/>
              <a:t>(Ex. </a:t>
            </a:r>
            <a:r>
              <a:rPr lang="en-US" sz="3600" b="1" dirty="0" err="1" smtClean="0"/>
              <a:t>KyleC</a:t>
            </a:r>
            <a:r>
              <a:rPr lang="en-US" sz="3600" b="1" dirty="0" smtClean="0"/>
              <a:t>.)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186513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4549" y="242699"/>
            <a:ext cx="6876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HOMEWORK	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404549" y="890016"/>
            <a:ext cx="7272871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/>
          </a:p>
          <a:p>
            <a:pPr marL="342900" indent="-342900">
              <a:buAutoNum type="arabicPeriod"/>
            </a:pPr>
            <a:endParaRPr lang="en-US" b="1" dirty="0" smtClean="0"/>
          </a:p>
          <a:p>
            <a:r>
              <a:rPr lang="en-US" sz="3600" b="1" dirty="0" smtClean="0"/>
              <a:t>Answer the rest of the problems you haven’t solved. Write solutions and checking on short bond paper.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Submit next meeting (Sept. 15, Saturday).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38200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b="1" dirty="0" smtClean="0"/>
              <a:t>Objectives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3163" y="1788762"/>
            <a:ext cx="7772400" cy="4114800"/>
          </a:xfrm>
        </p:spPr>
        <p:txBody>
          <a:bodyPr/>
          <a:lstStyle/>
          <a:p>
            <a:r>
              <a:rPr lang="en-US" sz="4800" b="1" dirty="0" smtClean="0"/>
              <a:t>Identify the method appropriate to use in solving a system of linear equations.</a:t>
            </a:r>
            <a:endParaRPr lang="en-US" dirty="0"/>
          </a:p>
          <a:p>
            <a:r>
              <a:rPr lang="en-US" sz="4800" b="1" dirty="0"/>
              <a:t>A</a:t>
            </a:r>
            <a:r>
              <a:rPr lang="en-US" sz="4800" b="1" dirty="0" smtClean="0"/>
              <a:t>nswer a Practice Test.</a:t>
            </a:r>
          </a:p>
        </p:txBody>
      </p:sp>
    </p:spTree>
    <p:extLst>
      <p:ext uri="{BB962C8B-B14F-4D97-AF65-F5344CB8AC3E}">
        <p14:creationId xmlns:p14="http://schemas.microsoft.com/office/powerpoint/2010/main" val="4049089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02831" y="2634848"/>
            <a:ext cx="50720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	2y – 5x = -1</a:t>
            </a:r>
          </a:p>
          <a:p>
            <a:r>
              <a:rPr lang="en-US" sz="4000" b="1" dirty="0"/>
              <a:t> </a:t>
            </a:r>
            <a:r>
              <a:rPr lang="en-US" sz="4000" b="1" dirty="0" smtClean="0"/>
              <a:t>   x = 2y + 5</a:t>
            </a:r>
          </a:p>
        </p:txBody>
      </p:sp>
      <p:sp>
        <p:nvSpPr>
          <p:cNvPr id="2" name="Rectangle 1"/>
          <p:cNvSpPr/>
          <p:nvPr/>
        </p:nvSpPr>
        <p:spPr>
          <a:xfrm>
            <a:off x="991598" y="207947"/>
            <a:ext cx="81524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How to choose what method to use</a:t>
            </a:r>
          </a:p>
          <a:p>
            <a:endParaRPr lang="en-US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1590411" y="1510276"/>
            <a:ext cx="68762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/>
              <a:t>1. A </a:t>
            </a:r>
            <a:r>
              <a:rPr lang="en-US" sz="3200" b="1" dirty="0"/>
              <a:t>variable is already isolated on one side of the equation.</a:t>
            </a:r>
          </a:p>
        </p:txBody>
      </p:sp>
      <p:sp>
        <p:nvSpPr>
          <p:cNvPr id="5" name="Rectangle 4"/>
          <p:cNvSpPr/>
          <p:nvPr/>
        </p:nvSpPr>
        <p:spPr>
          <a:xfrm>
            <a:off x="3153954" y="6041015"/>
            <a:ext cx="3060695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3600" b="1" dirty="0" smtClean="0"/>
              <a:t>Substitution</a:t>
            </a:r>
          </a:p>
        </p:txBody>
      </p:sp>
      <p:sp>
        <p:nvSpPr>
          <p:cNvPr id="7" name="Right Brace 6"/>
          <p:cNvSpPr/>
          <p:nvPr/>
        </p:nvSpPr>
        <p:spPr>
          <a:xfrm>
            <a:off x="5991591" y="2798516"/>
            <a:ext cx="500063" cy="1000125"/>
          </a:xfrm>
          <a:prstGeom prst="rightBrace">
            <a:avLst>
              <a:gd name="adj1" fmla="val 20324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310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84329" y="1910447"/>
            <a:ext cx="50720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 </a:t>
            </a:r>
            <a:r>
              <a:rPr lang="en-US" sz="4000" b="1" dirty="0" smtClean="0"/>
              <a:t>       4x - y = 6</a:t>
            </a:r>
          </a:p>
          <a:p>
            <a:r>
              <a:rPr lang="en-US" sz="4000" b="1" dirty="0" smtClean="0"/>
              <a:t>	     8x + y = 24</a:t>
            </a:r>
          </a:p>
        </p:txBody>
      </p:sp>
      <p:sp>
        <p:nvSpPr>
          <p:cNvPr id="4" name="Rectangle 3"/>
          <p:cNvSpPr/>
          <p:nvPr/>
        </p:nvSpPr>
        <p:spPr>
          <a:xfrm>
            <a:off x="2505087" y="5967778"/>
            <a:ext cx="5340705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3600" b="1" dirty="0" smtClean="0"/>
              <a:t>Elimination by Addition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172895" y="186488"/>
            <a:ext cx="764709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/>
              <a:t>2. Two variables are on one side and the coefficients of one variable are additive inverses.</a:t>
            </a:r>
            <a:endParaRPr lang="en-US" sz="3200" b="1" dirty="0"/>
          </a:p>
        </p:txBody>
      </p:sp>
      <p:sp>
        <p:nvSpPr>
          <p:cNvPr id="7" name="Right Brace 6"/>
          <p:cNvSpPr/>
          <p:nvPr/>
        </p:nvSpPr>
        <p:spPr>
          <a:xfrm>
            <a:off x="5991590" y="2068417"/>
            <a:ext cx="500063" cy="1000125"/>
          </a:xfrm>
          <a:prstGeom prst="rightBrace">
            <a:avLst>
              <a:gd name="adj1" fmla="val 20324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592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58650" y="6127048"/>
            <a:ext cx="6314905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3600" b="1" dirty="0" smtClean="0"/>
              <a:t>Elimination by Subtraction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207689" y="429964"/>
            <a:ext cx="768188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/>
              <a:t>3</a:t>
            </a:r>
            <a:r>
              <a:rPr lang="en-US" sz="3200" b="1" dirty="0" smtClean="0"/>
              <a:t>. Two variables are on one side and the coefficients of one variable are the same.</a:t>
            </a:r>
            <a:endParaRPr lang="en-US" sz="3200" b="1" dirty="0"/>
          </a:p>
        </p:txBody>
      </p:sp>
      <p:sp>
        <p:nvSpPr>
          <p:cNvPr id="7" name="Right Brace 6"/>
          <p:cNvSpPr/>
          <p:nvPr/>
        </p:nvSpPr>
        <p:spPr>
          <a:xfrm>
            <a:off x="6374688" y="1999624"/>
            <a:ext cx="500063" cy="1000125"/>
          </a:xfrm>
          <a:prstGeom prst="rightBrace">
            <a:avLst>
              <a:gd name="adj1" fmla="val 20324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358650" y="1825674"/>
            <a:ext cx="50720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4</a:t>
            </a:r>
            <a:r>
              <a:rPr lang="en-US" sz="4000" b="1" dirty="0" smtClean="0"/>
              <a:t>x </a:t>
            </a:r>
            <a:r>
              <a:rPr lang="en-US" sz="4000" b="1" dirty="0"/>
              <a:t>-</a:t>
            </a:r>
            <a:r>
              <a:rPr lang="en-US" sz="4000" b="1" dirty="0" smtClean="0"/>
              <a:t>  </a:t>
            </a:r>
            <a:r>
              <a:rPr lang="en-US" sz="4000" b="1" dirty="0"/>
              <a:t>5</a:t>
            </a:r>
            <a:r>
              <a:rPr lang="en-US" sz="4000" b="1" dirty="0" smtClean="0"/>
              <a:t>y = 17</a:t>
            </a:r>
          </a:p>
          <a:p>
            <a:pPr algn="ctr"/>
            <a:r>
              <a:rPr lang="en-US" sz="4000" b="1" dirty="0" smtClean="0"/>
              <a:t>x -  5y =</a:t>
            </a:r>
            <a:r>
              <a:rPr lang="en-US" sz="4000" b="1" dirty="0"/>
              <a:t> </a:t>
            </a:r>
            <a:r>
              <a:rPr lang="en-US" sz="4000" b="1" dirty="0" smtClean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351555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94191" y="1949258"/>
            <a:ext cx="50720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	x + y = 4</a:t>
            </a:r>
          </a:p>
          <a:p>
            <a:r>
              <a:rPr lang="en-US" sz="4000" b="1" dirty="0"/>
              <a:t> </a:t>
            </a:r>
            <a:r>
              <a:rPr lang="en-US" sz="4000" b="1" dirty="0" smtClean="0"/>
              <a:t>  3x + 4y = 10</a:t>
            </a:r>
          </a:p>
        </p:txBody>
      </p:sp>
      <p:sp>
        <p:nvSpPr>
          <p:cNvPr id="3" name="Rectangle 2"/>
          <p:cNvSpPr/>
          <p:nvPr/>
        </p:nvSpPr>
        <p:spPr>
          <a:xfrm>
            <a:off x="1277275" y="379598"/>
            <a:ext cx="76123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/>
              <a:t>4</a:t>
            </a:r>
            <a:r>
              <a:rPr lang="en-US" sz="3200" b="1" dirty="0" smtClean="0"/>
              <a:t>. Two variables are on one side of the equation &amp; the constant is on the other side.</a:t>
            </a:r>
            <a:endParaRPr lang="en-US" sz="3200" b="1" dirty="0"/>
          </a:p>
        </p:txBody>
      </p:sp>
      <p:sp>
        <p:nvSpPr>
          <p:cNvPr id="7" name="Right Brace 6"/>
          <p:cNvSpPr/>
          <p:nvPr/>
        </p:nvSpPr>
        <p:spPr>
          <a:xfrm>
            <a:off x="6143991" y="2227702"/>
            <a:ext cx="500063" cy="840481"/>
          </a:xfrm>
          <a:prstGeom prst="rightBrace">
            <a:avLst>
              <a:gd name="adj1" fmla="val 20324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08993" y="5634491"/>
            <a:ext cx="8135007" cy="120032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Elimination by multiplication and addition/subtraction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881791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AutoShape 7"/>
          <p:cNvSpPr>
            <a:spLocks noChangeArrowheads="1"/>
          </p:cNvSpPr>
          <p:nvPr/>
        </p:nvSpPr>
        <p:spPr bwMode="auto">
          <a:xfrm>
            <a:off x="1017826" y="5474175"/>
            <a:ext cx="8153400" cy="10287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defRPr/>
            </a:pPr>
            <a:r>
              <a:rPr lang="en-US" sz="2400" b="1" dirty="0">
                <a:solidFill>
                  <a:srgbClr val="264D99"/>
                </a:solidFill>
              </a:rPr>
              <a:t>We need to check the value of x and y by </a:t>
            </a:r>
            <a:r>
              <a:rPr lang="en-US" sz="2400" b="1" dirty="0" smtClean="0">
                <a:solidFill>
                  <a:srgbClr val="264D99"/>
                </a:solidFill>
              </a:rPr>
              <a:t>substitution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264D99"/>
                </a:solidFill>
              </a:rPr>
              <a:t> </a:t>
            </a:r>
            <a:r>
              <a:rPr lang="en-US" sz="2400" b="1" dirty="0">
                <a:solidFill>
                  <a:srgbClr val="264D99"/>
                </a:solidFill>
              </a:rPr>
              <a:t>into equation (1) and (2).</a:t>
            </a:r>
          </a:p>
        </p:txBody>
      </p:sp>
      <p:sp>
        <p:nvSpPr>
          <p:cNvPr id="16386" name="AutoShape 6"/>
          <p:cNvSpPr>
            <a:spLocks noChangeArrowheads="1"/>
          </p:cNvSpPr>
          <p:nvPr/>
        </p:nvSpPr>
        <p:spPr bwMode="auto">
          <a:xfrm>
            <a:off x="1152947" y="3627699"/>
            <a:ext cx="7991053" cy="990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 dirty="0">
                <a:solidFill>
                  <a:srgbClr val="264D99"/>
                </a:solidFill>
              </a:rPr>
              <a:t>We may substitute the value of the first  </a:t>
            </a:r>
            <a:endParaRPr lang="en-US" sz="2400" b="1" dirty="0" smtClean="0">
              <a:solidFill>
                <a:srgbClr val="264D99"/>
              </a:solidFill>
            </a:endParaRPr>
          </a:p>
          <a:p>
            <a:r>
              <a:rPr lang="en-US" sz="2400" b="1" dirty="0" smtClean="0">
                <a:solidFill>
                  <a:srgbClr val="264D99"/>
                </a:solidFill>
              </a:rPr>
              <a:t> </a:t>
            </a:r>
            <a:r>
              <a:rPr lang="en-US" sz="2400" b="1" dirty="0">
                <a:solidFill>
                  <a:srgbClr val="264D99"/>
                </a:solidFill>
              </a:rPr>
              <a:t>to ANY of the two equations</a:t>
            </a:r>
            <a:endParaRPr lang="en-US" sz="2400" dirty="0"/>
          </a:p>
        </p:txBody>
      </p:sp>
      <p:sp>
        <p:nvSpPr>
          <p:cNvPr id="16387" name="AutoShape 5"/>
          <p:cNvSpPr>
            <a:spLocks noChangeArrowheads="1"/>
          </p:cNvSpPr>
          <p:nvPr/>
        </p:nvSpPr>
        <p:spPr bwMode="auto">
          <a:xfrm>
            <a:off x="990600" y="1295400"/>
            <a:ext cx="8180626" cy="1295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defRPr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Addition or Subtraction. By eliminating 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one variable, we are left with one unknown in </a:t>
            </a:r>
            <a:endParaRPr lang="en-US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one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linear equation.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7826" y="318780"/>
            <a:ext cx="7939562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kumimoji="0" lang="en-US" sz="3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By what operation can we eliminate a variable in the given system?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kumimoji="0" lang="en-US" sz="30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3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kumimoji="0" lang="en-US" sz="30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kumimoji="0" lang="en-US" sz="3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How do we find the value of the other variable?</a:t>
            </a:r>
            <a:endParaRPr kumimoji="0" lang="en-US" sz="3000" b="1" dirty="0" smtClean="0"/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3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3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kumimoji="0" lang="en-US" sz="3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How do we know if the value of x and y are correct?</a:t>
            </a:r>
            <a:endParaRPr kumimoji="0" lang="en-US" sz="3000" b="1" dirty="0" smtClean="0"/>
          </a:p>
        </p:txBody>
      </p:sp>
    </p:spTree>
    <p:extLst>
      <p:ext uri="{BB962C8B-B14F-4D97-AF65-F5344CB8AC3E}">
        <p14:creationId xmlns:p14="http://schemas.microsoft.com/office/powerpoint/2010/main" val="1497709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7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600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6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7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 animBg="1"/>
      <p:bldP spid="16386" grpId="0" animBg="1"/>
      <p:bldP spid="1638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5" name="Object 4"/>
          <p:cNvGraphicFramePr>
            <a:graphicFrameLocks noChangeAspect="1"/>
          </p:cNvGraphicFramePr>
          <p:nvPr/>
        </p:nvGraphicFramePr>
        <p:xfrm>
          <a:off x="5029200" y="2209800"/>
          <a:ext cx="3263900" cy="163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Equation" r:id="rId4" imgW="876300" imgH="431800" progId="Equation.3">
                  <p:embed/>
                </p:oleObj>
              </mc:Choice>
              <mc:Fallback>
                <p:oleObj name="Equation" r:id="rId4" imgW="8763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209800"/>
                        <a:ext cx="3263900" cy="163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762000" y="533400"/>
            <a:ext cx="716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/>
          <a:p>
            <a:pPr>
              <a:defRPr/>
            </a:pPr>
            <a:r>
              <a:rPr lang="en-US" sz="4000"/>
              <a:t>Solve by substitution method.</a:t>
            </a:r>
          </a:p>
        </p:txBody>
      </p:sp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6637338" y="4267200"/>
          <a:ext cx="179705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6" imgW="444500" imgH="254000" progId="Equation.3">
                  <p:embed/>
                </p:oleObj>
              </mc:Choice>
              <mc:Fallback>
                <p:oleObj name="Equation" r:id="rId6" imgW="4445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7338" y="4267200"/>
                        <a:ext cx="1797050" cy="1047750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8038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3" name="Object 4"/>
          <p:cNvGraphicFramePr>
            <a:graphicFrameLocks noChangeAspect="1"/>
          </p:cNvGraphicFramePr>
          <p:nvPr/>
        </p:nvGraphicFramePr>
        <p:xfrm>
          <a:off x="4953000" y="1981200"/>
          <a:ext cx="3295650" cy="183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Equation" r:id="rId4" imgW="787400" imgH="431800" progId="Equation.3">
                  <p:embed/>
                </p:oleObj>
              </mc:Choice>
              <mc:Fallback>
                <p:oleObj name="Equation" r:id="rId4" imgW="7874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981200"/>
                        <a:ext cx="3295650" cy="183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eaLnBrk="1" hangingPunct="1">
              <a:defRPr/>
            </a:pPr>
            <a:r>
              <a:rPr kumimoji="0" lang="en-US" smtClean="0"/>
              <a:t>Solve by Elimination method.</a:t>
            </a:r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1562100" y="4110038"/>
          <a:ext cx="697230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6" imgW="1879600" imgH="279400" progId="Equation.3">
                  <p:embed/>
                </p:oleObj>
              </mc:Choice>
              <mc:Fallback>
                <p:oleObj name="Equation" r:id="rId6" imgW="18796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4110038"/>
                        <a:ext cx="6972300" cy="1076325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2895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ue line">
  <a:themeElements>
    <a:clrScheme name="Dad`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`s Tie">
      <a:majorFont>
        <a:latin typeface="Times New Roman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ad`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`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line.thmx</Template>
  <TotalTime>3795</TotalTime>
  <Words>566</Words>
  <Application>Microsoft Macintosh PowerPoint</Application>
  <PresentationFormat>On-screen Show (4:3)</PresentationFormat>
  <Paragraphs>103</Paragraphs>
  <Slides>18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blue line</vt:lpstr>
      <vt:lpstr>Equation</vt:lpstr>
      <vt:lpstr>Microsoft Equation</vt:lpstr>
      <vt:lpstr>Mixed Review  Substitution and Elimination Methods</vt:lpstr>
      <vt:lpstr>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Solve by Elimination method.</vt:lpstr>
      <vt:lpstr>Solve by Elimination method.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Xavier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Systems of Linear Equations by Elimination</dc:title>
  <dc:creator>Ma. Glenda Ong</dc:creator>
  <cp:lastModifiedBy>Ma. Glenda Ong</cp:lastModifiedBy>
  <cp:revision>28</cp:revision>
  <dcterms:created xsi:type="dcterms:W3CDTF">2012-07-30T05:28:38Z</dcterms:created>
  <dcterms:modified xsi:type="dcterms:W3CDTF">2012-09-13T03:11:49Z</dcterms:modified>
</cp:coreProperties>
</file>