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3" r:id="rId5"/>
    <p:sldId id="272" r:id="rId6"/>
    <p:sldId id="268" r:id="rId7"/>
    <p:sldId id="286" r:id="rId8"/>
    <p:sldId id="260" r:id="rId9"/>
    <p:sldId id="267" r:id="rId10"/>
    <p:sldId id="261" r:id="rId11"/>
    <p:sldId id="274" r:id="rId12"/>
    <p:sldId id="275" r:id="rId13"/>
    <p:sldId id="276" r:id="rId14"/>
    <p:sldId id="262" r:id="rId15"/>
    <p:sldId id="279" r:id="rId16"/>
    <p:sldId id="280" r:id="rId17"/>
    <p:sldId id="264" r:id="rId18"/>
    <p:sldId id="281" r:id="rId19"/>
    <p:sldId id="282" r:id="rId20"/>
    <p:sldId id="283" r:id="rId21"/>
    <p:sldId id="284" r:id="rId22"/>
    <p:sldId id="285" r:id="rId23"/>
    <p:sldId id="278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2478-FCB4-F444-A6FE-A480321D4D5F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FA49C-6AFE-4141-ABB4-3CF0EF49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8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01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FA49C-6AFE-4141-ABB4-3CF0EF492D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7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5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3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9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C3E0727E-B7C0-0D4A-9D0D-2228D8FFCE56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70B04DBB-3403-664B-824E-7DBE3E28E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entsprep.org/Regents/math/ALGEBRA/AE3/AlgSys.htm" TargetMode="External"/><Relationship Id="rId4" Type="http://schemas.openxmlformats.org/officeDocument/2006/relationships/hyperlink" Target="http://teachers.henrico.k12.va.us/math/hcpsalgebra1/Documents/examviewweb/ev9-2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IzV_NYkhUM&amp;feature=relmf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3" y="-234461"/>
            <a:ext cx="8732838" cy="3139321"/>
          </a:xfrm>
        </p:spPr>
        <p:txBody>
          <a:bodyPr/>
          <a:lstStyle/>
          <a:p>
            <a:r>
              <a:rPr lang="en-US" sz="6600" dirty="0" smtClean="0"/>
              <a:t>Solving Systems of Linear Equations by Substitution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5</a:t>
            </a:r>
          </a:p>
          <a:p>
            <a:r>
              <a:rPr lang="en-US" dirty="0" smtClean="0"/>
              <a:t>Practice Test – Sept 13</a:t>
            </a:r>
          </a:p>
          <a:p>
            <a:r>
              <a:rPr lang="en-US" dirty="0" smtClean="0"/>
              <a:t>LT # 2 – Sept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5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3287713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Lucida Grande"/>
                <a:cs typeface="Lucida Grande"/>
              </a:rPr>
              <a:t>W</a:t>
            </a:r>
            <a:r>
              <a:rPr lang="en-US" b="1" dirty="0" smtClean="0">
                <a:latin typeface="Lucida Grande"/>
                <a:cs typeface="Lucida Grande"/>
              </a:rPr>
              <a:t>hich variable has the smallest integral coefficient? Isolate this variable on one side of the equation.</a:t>
            </a:r>
            <a:endParaRPr lang="en-US" b="1" dirty="0">
              <a:latin typeface="Lucida Grande"/>
              <a:cs typeface="Lucida Grande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09663"/>
              </p:ext>
            </p:extLst>
          </p:nvPr>
        </p:nvGraphicFramePr>
        <p:xfrm>
          <a:off x="2418639" y="423333"/>
          <a:ext cx="4333304" cy="225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901700" imgH="469900" progId="Equation.3">
                  <p:embed/>
                </p:oleObj>
              </mc:Choice>
              <mc:Fallback>
                <p:oleObj name="Equation" r:id="rId3" imgW="901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8639" y="423333"/>
                        <a:ext cx="4333304" cy="225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681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743" y="404664"/>
            <a:ext cx="7109089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How to choose which variable to solve for</a:t>
            </a:r>
          </a:p>
          <a:p>
            <a:endParaRPr lang="en-US" sz="44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A variable is already isolated on one side of the equation.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ex.   2x – 5y = 4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y = x + 7</a:t>
            </a:r>
          </a:p>
          <a:p>
            <a:endParaRPr lang="en-US" sz="4000" b="1" dirty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372200" y="4601881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5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404664"/>
            <a:ext cx="7429500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How to choose which variable to solve for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2. One of the variables has a coefficient of 1 or -1.</a:t>
            </a:r>
          </a:p>
          <a:p>
            <a:endParaRPr lang="en-US" sz="4400" b="1" dirty="0" smtClean="0"/>
          </a:p>
          <a:p>
            <a:r>
              <a:rPr lang="en-US" sz="4400" b="1" dirty="0"/>
              <a:t> </a:t>
            </a:r>
            <a:r>
              <a:rPr lang="en-US" sz="4400" b="1" dirty="0" smtClean="0"/>
              <a:t>   ex.   2x + 6y = 3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x – 4y   = 2</a:t>
            </a:r>
          </a:p>
          <a:p>
            <a:endParaRPr lang="en-US" sz="4000" b="1" dirty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372200" y="4644215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1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8833" y="192997"/>
            <a:ext cx="749963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How to choose which variable to solve for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3.  Choose the variable with the smallest integer coefficient.</a:t>
            </a:r>
          </a:p>
          <a:p>
            <a:endParaRPr lang="en-US" sz="4400" b="1" dirty="0" smtClean="0"/>
          </a:p>
          <a:p>
            <a:r>
              <a:rPr lang="en-US" sz="4400" b="1" dirty="0"/>
              <a:t> </a:t>
            </a:r>
            <a:r>
              <a:rPr lang="en-US" sz="4400" b="1" dirty="0" smtClean="0"/>
              <a:t>   ex.   11x – 7y = 10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14x + 2y = 9</a:t>
            </a:r>
          </a:p>
          <a:p>
            <a:endParaRPr lang="en-US" sz="4000" b="1" dirty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588224" y="4991596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5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1591733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latin typeface="+mn-lt"/>
              </a:rPr>
              <a:t>How to identify systems that have no solution and that have more than one solution </a:t>
            </a:r>
            <a:endParaRPr lang="en-US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533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90411" y="385995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SYSTEMS THAT HAVE NO  SOLUTION</a:t>
            </a:r>
          </a:p>
          <a:p>
            <a:r>
              <a:rPr lang="en-US" sz="4000" b="1" dirty="0" smtClean="0"/>
              <a:t>(Inconsistent)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2x – 3y = 6</a:t>
            </a:r>
          </a:p>
          <a:p>
            <a:pPr algn="ctr"/>
            <a:r>
              <a:rPr lang="en-US" sz="4000" b="1" dirty="0" smtClean="0"/>
              <a:t>6x – 9y = 36</a:t>
            </a:r>
            <a:endParaRPr lang="en-US" sz="4000" b="1" dirty="0"/>
          </a:p>
        </p:txBody>
      </p:sp>
      <p:sp>
        <p:nvSpPr>
          <p:cNvPr id="4" name="Right Brace 3"/>
          <p:cNvSpPr/>
          <p:nvPr/>
        </p:nvSpPr>
        <p:spPr>
          <a:xfrm>
            <a:off x="6223023" y="2996952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313127"/>
              </p:ext>
            </p:extLst>
          </p:nvPr>
        </p:nvGraphicFramePr>
        <p:xfrm>
          <a:off x="4229389" y="5517232"/>
          <a:ext cx="139700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241300" imgH="241300" progId="Equation.3">
                  <p:embed/>
                </p:oleObj>
              </mc:Choice>
              <mc:Fallback>
                <p:oleObj name="Equation" r:id="rId4" imgW="241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389" y="5517232"/>
                        <a:ext cx="1397000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25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0991" y="249289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</a:t>
            </a:r>
            <a:r>
              <a:rPr lang="en-US" sz="4000" b="1" dirty="0" smtClean="0"/>
              <a:t>x + 6y = 6</a:t>
            </a:r>
          </a:p>
          <a:p>
            <a:pPr algn="ctr"/>
            <a:r>
              <a:rPr lang="en-US" sz="4000" b="1" dirty="0" smtClean="0"/>
              <a:t>6x + 4y = 4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804248" y="2708920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11577" y="229113"/>
            <a:ext cx="68762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SYSTEMS THAT HAVE </a:t>
            </a:r>
            <a:r>
              <a:rPr lang="en-US" sz="3600" b="1" dirty="0" smtClean="0"/>
              <a:t>MORE THAN ONE  </a:t>
            </a:r>
            <a:r>
              <a:rPr lang="en-US" sz="3600" b="1" dirty="0"/>
              <a:t>SOLUTION</a:t>
            </a:r>
          </a:p>
          <a:p>
            <a:r>
              <a:rPr lang="en-US" sz="3600" b="1" dirty="0" smtClean="0"/>
              <a:t>(Consistent, Dependent)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3278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Seatwork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Exercise 5c # 1, a – e NSM Book 2 page 163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0311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Both"/>
            </a:pPr>
            <a:r>
              <a:rPr lang="en-US" sz="4000" b="1" dirty="0"/>
              <a:t> </a:t>
            </a:r>
            <a:r>
              <a:rPr lang="en-US" sz="4000" b="1" dirty="0" smtClean="0"/>
              <a:t>     x + y = 7</a:t>
            </a:r>
          </a:p>
          <a:p>
            <a:pPr algn="ctr"/>
            <a:r>
              <a:rPr lang="en-US" sz="4000" b="1" dirty="0"/>
              <a:t>x</a:t>
            </a:r>
            <a:r>
              <a:rPr lang="en-US" sz="4000" b="1" dirty="0" smtClean="0"/>
              <a:t> – y = 5</a:t>
            </a:r>
          </a:p>
        </p:txBody>
      </p:sp>
    </p:spTree>
    <p:extLst>
      <p:ext uri="{BB962C8B-B14F-4D97-AF65-F5344CB8AC3E}">
        <p14:creationId xmlns:p14="http://schemas.microsoft.com/office/powerpoint/2010/main" val="373026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LcParenR" startAt="2"/>
            </a:pPr>
            <a:r>
              <a:rPr lang="en-US" sz="4000" b="1" dirty="0" smtClean="0"/>
              <a:t>3x – y = 0</a:t>
            </a:r>
          </a:p>
          <a:p>
            <a:pPr algn="ctr"/>
            <a:r>
              <a:rPr lang="en-US" sz="4000" b="1" dirty="0" smtClean="0"/>
              <a:t>2x + y = 5</a:t>
            </a:r>
          </a:p>
        </p:txBody>
      </p:sp>
    </p:spTree>
    <p:extLst>
      <p:ext uri="{BB962C8B-B14F-4D97-AF65-F5344CB8AC3E}">
        <p14:creationId xmlns:p14="http://schemas.microsoft.com/office/powerpoint/2010/main" val="135340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Objectives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Choose the appropriate variable to solve for in a given system of equations.</a:t>
            </a:r>
          </a:p>
          <a:p>
            <a:r>
              <a:rPr lang="en-US" sz="4400" dirty="0" smtClean="0"/>
              <a:t>Solve systems of linear equations by the substitution method.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485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LcParenR" startAt="3"/>
            </a:pPr>
            <a:r>
              <a:rPr lang="en-US" sz="4000" b="1" dirty="0" smtClean="0"/>
              <a:t>2x – 7y = 5</a:t>
            </a:r>
          </a:p>
          <a:p>
            <a:pPr algn="ctr"/>
            <a:r>
              <a:rPr lang="en-US" sz="4000" b="1" dirty="0" smtClean="0"/>
              <a:t>3x + y = -4</a:t>
            </a:r>
          </a:p>
        </p:txBody>
      </p:sp>
    </p:spTree>
    <p:extLst>
      <p:ext uri="{BB962C8B-B14F-4D97-AF65-F5344CB8AC3E}">
        <p14:creationId xmlns:p14="http://schemas.microsoft.com/office/powerpoint/2010/main" val="122061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LcParenR" startAt="4"/>
            </a:pPr>
            <a:r>
              <a:rPr lang="en-US" sz="4000" b="1" dirty="0" smtClean="0"/>
              <a:t>5x – y = 5</a:t>
            </a:r>
          </a:p>
          <a:p>
            <a:pPr algn="ctr"/>
            <a:r>
              <a:rPr lang="en-US" sz="4000" b="1" dirty="0" smtClean="0"/>
              <a:t>3x + 2y = 29</a:t>
            </a:r>
          </a:p>
        </p:txBody>
      </p:sp>
    </p:spTree>
    <p:extLst>
      <p:ext uri="{BB962C8B-B14F-4D97-AF65-F5344CB8AC3E}">
        <p14:creationId xmlns:p14="http://schemas.microsoft.com/office/powerpoint/2010/main" val="372674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800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LcParenR" startAt="5"/>
            </a:pPr>
            <a:r>
              <a:rPr lang="en-US" sz="4000" b="1" dirty="0" smtClean="0"/>
              <a:t>5x + 3y = 11</a:t>
            </a:r>
          </a:p>
          <a:p>
            <a:pPr algn="ctr"/>
            <a:r>
              <a:rPr lang="en-US" sz="4000" b="1" dirty="0" smtClean="0"/>
              <a:t>4x – y = 2</a:t>
            </a:r>
          </a:p>
        </p:txBody>
      </p:sp>
    </p:spTree>
    <p:extLst>
      <p:ext uri="{BB962C8B-B14F-4D97-AF65-F5344CB8AC3E}">
        <p14:creationId xmlns:p14="http://schemas.microsoft.com/office/powerpoint/2010/main" val="13089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Homework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Exercise 5c page 163, number 1 f – j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582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further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655233"/>
            <a:ext cx="7772400" cy="411480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http://www.youtube.com/watch?v=PIzV_NYkhUM&amp;feature=relmfu</a:t>
            </a:r>
            <a:endParaRPr lang="en-US" dirty="0"/>
          </a:p>
          <a:p>
            <a:r>
              <a:rPr lang="en-US" u="sng" dirty="0">
                <a:hlinkClick r:id="rId3"/>
              </a:rPr>
              <a:t>http://www.regentsprep.org/Regents/math/ALGEBRA/AE3/AlgSys.htm</a:t>
            </a:r>
            <a:endParaRPr lang="en-US" dirty="0"/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://teachers.henrico.k12.va.us/math/hcpsalgebra1/Documents/examviewweb/ev9-2.</a:t>
            </a:r>
            <a:r>
              <a:rPr lang="en-US" u="sng" dirty="0" smtClean="0">
                <a:hlinkClick r:id="rId4"/>
              </a:rPr>
              <a:t>htm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u="sng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2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904853"/>
              </p:ext>
            </p:extLst>
          </p:nvPr>
        </p:nvGraphicFramePr>
        <p:xfrm>
          <a:off x="1107280" y="847725"/>
          <a:ext cx="3133725" cy="1988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850900" imgH="469900" progId="Equation.3">
                  <p:embed/>
                </p:oleObj>
              </mc:Choice>
              <mc:Fallback>
                <p:oleObj name="Equation" r:id="rId3" imgW="8509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7280" y="847725"/>
                        <a:ext cx="3133725" cy="1988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37947" y="61516"/>
            <a:ext cx="7663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Lucida Grande"/>
                <a:cs typeface="Lucida Grande"/>
              </a:rPr>
              <a:t>RECALL: Solve by graphing.</a:t>
            </a:r>
          </a:p>
        </p:txBody>
      </p:sp>
      <p:pic>
        <p:nvPicPr>
          <p:cNvPr id="6" name="Picture 5" descr="Screen shot 2012-09-06 at 3.55.42 PM.png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55" y="1856228"/>
            <a:ext cx="5174740" cy="44915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07280" y="3668575"/>
            <a:ext cx="2491053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Identifying the point of intersection may produce inaccurate results.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699479" y="3844949"/>
            <a:ext cx="2298515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5490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449925" y="362331"/>
            <a:ext cx="7388276" cy="1012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5400" b="1" dirty="0" smtClean="0"/>
              <a:t>SUBSTITUTION</a:t>
            </a:r>
          </a:p>
          <a:p>
            <a:pPr>
              <a:defRPr/>
            </a:pPr>
            <a:endParaRPr lang="en-US" sz="4400" dirty="0" smtClean="0"/>
          </a:p>
          <a:p>
            <a:pPr>
              <a:defRPr/>
            </a:pPr>
            <a:r>
              <a:rPr lang="en-US" sz="4400" dirty="0" smtClean="0"/>
              <a:t>Replacing </a:t>
            </a:r>
            <a:r>
              <a:rPr lang="en-US" sz="4400" dirty="0"/>
              <a:t>one variable so that there is only one variable to solve for instead of two</a:t>
            </a:r>
            <a:r>
              <a:rPr lang="en-US" sz="4400" dirty="0" smtClean="0"/>
              <a:t>.</a:t>
            </a:r>
            <a:endParaRPr lang="de-DE" sz="44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endParaRPr kumimoji="0" lang="fr-CA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167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765162"/>
              </p:ext>
            </p:extLst>
          </p:nvPr>
        </p:nvGraphicFramePr>
        <p:xfrm>
          <a:off x="2836334" y="367521"/>
          <a:ext cx="3354120" cy="200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4" imgW="787400" imgH="469900" progId="Equation.3">
                  <p:embed/>
                </p:oleObj>
              </mc:Choice>
              <mc:Fallback>
                <p:oleObj name="Equation" r:id="rId4" imgW="7874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6334" y="367521"/>
                        <a:ext cx="3354120" cy="200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173163" y="4118532"/>
            <a:ext cx="76633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Lucida Grande"/>
                <a:cs typeface="Lucida Grande"/>
              </a:rPr>
              <a:t>What variable is isolated on one side of the equation?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6334" y="2385391"/>
            <a:ext cx="4735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Lucida Grande"/>
                <a:cs typeface="Lucida Grande"/>
              </a:rPr>
              <a:t>2x – 5(</a:t>
            </a:r>
            <a:r>
              <a:rPr lang="en-US" sz="4000" b="1" dirty="0" smtClean="0">
                <a:solidFill>
                  <a:srgbClr val="FF0000"/>
                </a:solidFill>
                <a:latin typeface="Lucida Grande"/>
                <a:cs typeface="Lucida Grande"/>
              </a:rPr>
              <a:t>x + 7</a:t>
            </a:r>
            <a:r>
              <a:rPr lang="en-US" sz="4000" b="1" dirty="0" smtClean="0">
                <a:latin typeface="Lucida Grande"/>
                <a:cs typeface="Lucida Grande"/>
              </a:rPr>
              <a:t>) = 4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5563" y="5657008"/>
            <a:ext cx="7663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Lucida Grande"/>
                <a:cs typeface="Lucida Grande"/>
              </a:rPr>
              <a:t>Substitute </a:t>
            </a:r>
            <a:r>
              <a:rPr lang="en-US" sz="3600" b="1" dirty="0" smtClean="0">
                <a:solidFill>
                  <a:srgbClr val="FF0000"/>
                </a:solidFill>
                <a:latin typeface="Lucida Grande"/>
                <a:cs typeface="Lucida Grande"/>
              </a:rPr>
              <a:t>x + 7 </a:t>
            </a:r>
            <a:r>
              <a:rPr lang="en-US" sz="3600" b="1" dirty="0" smtClean="0">
                <a:latin typeface="Lucida Grande"/>
                <a:cs typeface="Lucida Grande"/>
              </a:rPr>
              <a:t>in (1).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5189" y="384682"/>
            <a:ext cx="84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(1)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75189" y="1377975"/>
            <a:ext cx="84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376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5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5735" y="360383"/>
            <a:ext cx="5885597" cy="317009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ucida Grande"/>
                <a:cs typeface="Lucida Grande"/>
              </a:rPr>
              <a:t>2x – 5(</a:t>
            </a:r>
            <a:r>
              <a:rPr lang="en-US" sz="4000" b="1" dirty="0" smtClean="0">
                <a:solidFill>
                  <a:srgbClr val="FF0000"/>
                </a:solidFill>
                <a:latin typeface="Lucida Grande"/>
                <a:cs typeface="Lucida Grande"/>
              </a:rPr>
              <a:t>x + 7</a:t>
            </a:r>
            <a:r>
              <a:rPr lang="en-US" sz="4000" dirty="0" smtClean="0">
                <a:latin typeface="Lucida Grande"/>
                <a:cs typeface="Lucida Grande"/>
              </a:rPr>
              <a:t>) = 4</a:t>
            </a:r>
          </a:p>
          <a:p>
            <a:r>
              <a:rPr lang="en-US" sz="4000" dirty="0" smtClean="0">
                <a:latin typeface="Lucida Grande"/>
                <a:cs typeface="Lucida Grande"/>
              </a:rPr>
              <a:t>2x – 5x – 35 = 4</a:t>
            </a:r>
          </a:p>
          <a:p>
            <a:r>
              <a:rPr lang="en-US" sz="4000" dirty="0" smtClean="0">
                <a:latin typeface="Lucida Grande"/>
                <a:cs typeface="Lucida Grande"/>
              </a:rPr>
              <a:t>             -3x = 4 + 35</a:t>
            </a:r>
          </a:p>
          <a:p>
            <a:r>
              <a:rPr lang="en-US" sz="4000" dirty="0" smtClean="0">
                <a:latin typeface="Lucida Grande"/>
                <a:cs typeface="Lucida Grande"/>
              </a:rPr>
              <a:t>             -3x = 39</a:t>
            </a:r>
          </a:p>
          <a:p>
            <a:r>
              <a:rPr lang="en-US" sz="4000" dirty="0" smtClean="0">
                <a:latin typeface="Lucida Grande"/>
                <a:cs typeface="Lucida Grande"/>
              </a:rPr>
              <a:t>                 x = -13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5735" y="3827497"/>
            <a:ext cx="3347432" cy="19389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ucida Grande"/>
                <a:cs typeface="Lucida Grande"/>
              </a:rPr>
              <a:t>y</a:t>
            </a:r>
            <a:r>
              <a:rPr lang="en-US" sz="4000" dirty="0" smtClean="0">
                <a:latin typeface="Lucida Grande"/>
                <a:cs typeface="Lucida Grande"/>
              </a:rPr>
              <a:t> = x + 7</a:t>
            </a:r>
          </a:p>
          <a:p>
            <a:r>
              <a:rPr lang="en-US" sz="4000" dirty="0">
                <a:latin typeface="Lucida Grande"/>
                <a:cs typeface="Lucida Grande"/>
              </a:rPr>
              <a:t> </a:t>
            </a:r>
            <a:r>
              <a:rPr lang="en-US" sz="4000" dirty="0" smtClean="0">
                <a:latin typeface="Lucida Grande"/>
                <a:cs typeface="Lucida Grande"/>
              </a:rPr>
              <a:t>  = -13 + 7</a:t>
            </a:r>
          </a:p>
          <a:p>
            <a:r>
              <a:rPr lang="en-US" sz="4000" dirty="0">
                <a:latin typeface="Lucida Grande"/>
                <a:cs typeface="Lucida Grande"/>
              </a:rPr>
              <a:t> </a:t>
            </a:r>
            <a:r>
              <a:rPr lang="en-US" sz="4000" dirty="0" smtClean="0">
                <a:latin typeface="Lucida Grande"/>
                <a:cs typeface="Lucida Grande"/>
              </a:rPr>
              <a:t>  = -6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3293" y="4030806"/>
            <a:ext cx="244204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ucida Grande"/>
                <a:cs typeface="Lucida Grande"/>
              </a:rPr>
              <a:t>(-13, -6)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5735" y="5780782"/>
            <a:ext cx="7000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we know if the values of x and y are correct?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2631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66950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  <a:r>
              <a:rPr lang="en-US" sz="4000" b="1" dirty="0" smtClean="0"/>
              <a:t>x – 5y = </a:t>
            </a:r>
            <a:r>
              <a:rPr lang="en-US" sz="4000" b="1" dirty="0"/>
              <a:t>4</a:t>
            </a:r>
            <a:r>
              <a:rPr lang="en-US" sz="4000" b="1" dirty="0" smtClean="0"/>
              <a:t>     (1)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y = x + 7       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670" y="5715016"/>
            <a:ext cx="7000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we know if the values of x and y are correct?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26538" y="574727"/>
            <a:ext cx="209812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(-13, -6)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450306" y="428604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43042" y="2643182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2(-13) -5(-6) =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57422" y="3571876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-26 + 30 =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9058" y="450706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 = 4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108447" y="3964785"/>
            <a:ext cx="292895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8" y="256490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-6 = -13 + 7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8" y="357187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-6 = -6</a:t>
            </a:r>
          </a:p>
        </p:txBody>
      </p:sp>
    </p:spTree>
    <p:extLst>
      <p:ext uri="{BB962C8B-B14F-4D97-AF65-F5344CB8AC3E}">
        <p14:creationId xmlns:p14="http://schemas.microsoft.com/office/powerpoint/2010/main" val="32591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179804"/>
              </p:ext>
            </p:extLst>
          </p:nvPr>
        </p:nvGraphicFramePr>
        <p:xfrm>
          <a:off x="1342002" y="334433"/>
          <a:ext cx="3916957" cy="216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850900" imgH="469900" progId="Equation.3">
                  <p:embed/>
                </p:oleObj>
              </mc:Choice>
              <mc:Fallback>
                <p:oleObj name="Equation" r:id="rId3" imgW="8509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2002" y="334433"/>
                        <a:ext cx="3916957" cy="2163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95443" y="3663041"/>
            <a:ext cx="7950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Lucida Grande"/>
                <a:cs typeface="Lucida Grande"/>
              </a:rPr>
              <a:t>W</a:t>
            </a:r>
            <a:r>
              <a:rPr lang="en-US" sz="2800" b="1" dirty="0" smtClean="0">
                <a:latin typeface="Lucida Grande"/>
                <a:cs typeface="Lucida Grande"/>
              </a:rPr>
              <a:t>hat variable has a coefficient or either 1 or -1. Rewrite each equation to isolate the variable.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995444" y="5505098"/>
            <a:ext cx="7950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Lucida Grande"/>
                <a:cs typeface="Lucida Grande"/>
              </a:rPr>
              <a:t>If we make x the subject of the equations, will we get the same solution? Which way is it easier?</a:t>
            </a:r>
          </a:p>
        </p:txBody>
      </p:sp>
    </p:spTree>
    <p:extLst>
      <p:ext uri="{BB962C8B-B14F-4D97-AF65-F5344CB8AC3E}">
        <p14:creationId xmlns:p14="http://schemas.microsoft.com/office/powerpoint/2010/main" val="249848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086844"/>
              </p:ext>
            </p:extLst>
          </p:nvPr>
        </p:nvGraphicFramePr>
        <p:xfrm>
          <a:off x="1334633" y="296334"/>
          <a:ext cx="3828111" cy="232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774700" imgH="469900" progId="Equation.3">
                  <p:embed/>
                </p:oleObj>
              </mc:Choice>
              <mc:Fallback>
                <p:oleObj name="Equation" r:id="rId3" imgW="774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4633" y="296334"/>
                        <a:ext cx="3828111" cy="2322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95443" y="3663041"/>
            <a:ext cx="7950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Lucida Grande"/>
                <a:cs typeface="Lucida Grande"/>
              </a:rPr>
              <a:t>W</a:t>
            </a:r>
            <a:r>
              <a:rPr lang="en-US" sz="2800" b="1" dirty="0" smtClean="0">
                <a:latin typeface="Lucida Grande"/>
                <a:cs typeface="Lucida Grande"/>
              </a:rPr>
              <a:t>hat variable has a coefficient or either 1 or -1. Rewrite each equation to isolate the variable.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995444" y="5505098"/>
            <a:ext cx="7950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Lucida Grande"/>
                <a:cs typeface="Lucida Grande"/>
              </a:rPr>
              <a:t>If we make y the subject of the equations, will we get the same solution? Which way is it easier?</a:t>
            </a:r>
          </a:p>
        </p:txBody>
      </p:sp>
    </p:spTree>
    <p:extLst>
      <p:ext uri="{BB962C8B-B14F-4D97-AF65-F5344CB8AC3E}">
        <p14:creationId xmlns:p14="http://schemas.microsoft.com/office/powerpoint/2010/main" val="422392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 lin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line.thmx</Template>
  <TotalTime>735</TotalTime>
  <Words>687</Words>
  <Application>Microsoft Macintosh PowerPoint</Application>
  <PresentationFormat>On-screen Show (4:3)</PresentationFormat>
  <Paragraphs>115</Paragraphs>
  <Slides>24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blue line</vt:lpstr>
      <vt:lpstr>Equation</vt:lpstr>
      <vt:lpstr>Solving Systems of Linear Equations by Substitution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identify systems that have no solution and that have more than one solution </vt:lpstr>
      <vt:lpstr>PowerPoint Presentation</vt:lpstr>
      <vt:lpstr>PowerPoint Presentation</vt:lpstr>
      <vt:lpstr>Seatwork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For further understanding</vt:lpstr>
    </vt:vector>
  </TitlesOfParts>
  <Company>Xavier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of Equations by Substitution</dc:title>
  <dc:creator>Ma. Glenda Ong</dc:creator>
  <cp:lastModifiedBy>Ma. Glenda Ong</cp:lastModifiedBy>
  <cp:revision>18</cp:revision>
  <dcterms:created xsi:type="dcterms:W3CDTF">2012-07-23T03:37:17Z</dcterms:created>
  <dcterms:modified xsi:type="dcterms:W3CDTF">2012-09-10T12:42:58Z</dcterms:modified>
</cp:coreProperties>
</file>